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75" r:id="rId8"/>
    <p:sldId id="276" r:id="rId9"/>
    <p:sldId id="286" r:id="rId10"/>
    <p:sldId id="277" r:id="rId11"/>
    <p:sldId id="278" r:id="rId12"/>
    <p:sldId id="279" r:id="rId13"/>
    <p:sldId id="281" r:id="rId14"/>
    <p:sldId id="280" r:id="rId15"/>
    <p:sldId id="284" r:id="rId16"/>
    <p:sldId id="283" r:id="rId17"/>
    <p:sldId id="288" r:id="rId18"/>
    <p:sldId id="282" r:id="rId19"/>
    <p:sldId id="285" r:id="rId20"/>
    <p:sldId id="287" r:id="rId21"/>
    <p:sldId id="289" r:id="rId22"/>
    <p:sldId id="290" r:id="rId23"/>
    <p:sldId id="291" r:id="rId24"/>
    <p:sldId id="263" r:id="rId25"/>
    <p:sldId id="292" r:id="rId26"/>
    <p:sldId id="264" r:id="rId27"/>
    <p:sldId id="266" r:id="rId28"/>
    <p:sldId id="267" r:id="rId29"/>
    <p:sldId id="271" r:id="rId30"/>
    <p:sldId id="273" r:id="rId31"/>
    <p:sldId id="294" r:id="rId32"/>
    <p:sldId id="295" r:id="rId33"/>
    <p:sldId id="296" r:id="rId34"/>
    <p:sldId id="297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9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62F6-A44F-460E-A9B9-E2DA6B44F72B}" type="datetimeFigureOut">
              <a:rPr lang="uk-UA" smtClean="0"/>
              <a:t>09.11.2023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9595-BC45-481E-8024-FCCF8881EB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3790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62F6-A44F-460E-A9B9-E2DA6B44F72B}" type="datetimeFigureOut">
              <a:rPr lang="uk-UA" smtClean="0"/>
              <a:t>09.11.2023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9595-BC45-481E-8024-FCCF8881EB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9345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62F6-A44F-460E-A9B9-E2DA6B44F72B}" type="datetimeFigureOut">
              <a:rPr lang="uk-UA" smtClean="0"/>
              <a:t>09.11.2023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9595-BC45-481E-8024-FCCF8881EB41}" type="slidenum">
              <a:rPr lang="uk-UA" smtClean="0"/>
              <a:t>‹№›</a:t>
            </a:fld>
            <a:endParaRPr lang="uk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4131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62F6-A44F-460E-A9B9-E2DA6B44F72B}" type="datetimeFigureOut">
              <a:rPr lang="uk-UA" smtClean="0"/>
              <a:t>09.11.2023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9595-BC45-481E-8024-FCCF8881EB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5382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62F6-A44F-460E-A9B9-E2DA6B44F72B}" type="datetimeFigureOut">
              <a:rPr lang="uk-UA" smtClean="0"/>
              <a:t>09.11.2023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9595-BC45-481E-8024-FCCF8881EB41}" type="slidenum">
              <a:rPr lang="uk-UA" smtClean="0"/>
              <a:t>‹№›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947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62F6-A44F-460E-A9B9-E2DA6B44F72B}" type="datetimeFigureOut">
              <a:rPr lang="uk-UA" smtClean="0"/>
              <a:t>09.11.2023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9595-BC45-481E-8024-FCCF8881EB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1062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62F6-A44F-460E-A9B9-E2DA6B44F72B}" type="datetimeFigureOut">
              <a:rPr lang="uk-UA" smtClean="0"/>
              <a:t>09.11.2023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9595-BC45-481E-8024-FCCF8881EB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2251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62F6-A44F-460E-A9B9-E2DA6B44F72B}" type="datetimeFigureOut">
              <a:rPr lang="uk-UA" smtClean="0"/>
              <a:t>09.11.2023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9595-BC45-481E-8024-FCCF8881EB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6353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62F6-A44F-460E-A9B9-E2DA6B44F72B}" type="datetimeFigureOut">
              <a:rPr lang="uk-UA" smtClean="0"/>
              <a:t>09.11.2023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9595-BC45-481E-8024-FCCF8881EB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1757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62F6-A44F-460E-A9B9-E2DA6B44F72B}" type="datetimeFigureOut">
              <a:rPr lang="uk-UA" smtClean="0"/>
              <a:t>09.11.2023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9595-BC45-481E-8024-FCCF8881EB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2726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62F6-A44F-460E-A9B9-E2DA6B44F72B}" type="datetimeFigureOut">
              <a:rPr lang="uk-UA" smtClean="0"/>
              <a:t>09.11.2023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9595-BC45-481E-8024-FCCF8881EB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46343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62F6-A44F-460E-A9B9-E2DA6B44F72B}" type="datetimeFigureOut">
              <a:rPr lang="uk-UA" smtClean="0"/>
              <a:t>09.11.2023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9595-BC45-481E-8024-FCCF8881EB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3479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62F6-A44F-460E-A9B9-E2DA6B44F72B}" type="datetimeFigureOut">
              <a:rPr lang="uk-UA" smtClean="0"/>
              <a:t>09.11.2023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9595-BC45-481E-8024-FCCF8881EB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301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62F6-A44F-460E-A9B9-E2DA6B44F72B}" type="datetimeFigureOut">
              <a:rPr lang="uk-UA" smtClean="0"/>
              <a:t>09.11.2023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9595-BC45-481E-8024-FCCF8881EB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6142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62F6-A44F-460E-A9B9-E2DA6B44F72B}" type="datetimeFigureOut">
              <a:rPr lang="uk-UA" smtClean="0"/>
              <a:t>09.11.2023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9595-BC45-481E-8024-FCCF8881EB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5332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62F6-A44F-460E-A9B9-E2DA6B44F72B}" type="datetimeFigureOut">
              <a:rPr lang="uk-UA" smtClean="0"/>
              <a:t>09.11.2023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9595-BC45-481E-8024-FCCF8881EB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29665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F62F6-A44F-460E-A9B9-E2DA6B44F72B}" type="datetimeFigureOut">
              <a:rPr lang="uk-UA" smtClean="0"/>
              <a:t>09.11.2023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2A79595-BC45-481E-8024-FCCF8881EB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11040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  <p:sldLayoutId id="2147483881" r:id="rId13"/>
    <p:sldLayoutId id="2147483882" r:id="rId14"/>
    <p:sldLayoutId id="2147483883" r:id="rId15"/>
    <p:sldLayoutId id="21474838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5BCF5A-A0DD-D023-431A-AE82B56B78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1770" y="-22578"/>
            <a:ext cx="8833392" cy="699472"/>
          </a:xfrm>
        </p:spPr>
        <p:txBody>
          <a:bodyPr>
            <a:normAutofit/>
          </a:bodyPr>
          <a:lstStyle/>
          <a:p>
            <a:r>
              <a:rPr lang="uk-UA" sz="2400" b="1" dirty="0">
                <a:solidFill>
                  <a:srgbClr val="FFC000"/>
                </a:solidFill>
                <a:latin typeface="Franklin Gothic Medium" panose="020B0603020102020204" pitchFamily="34" charset="0"/>
              </a:rPr>
              <a:t>КЗ «Погребищенський Центр дитячої та юнацької творчості»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41A4A27-A5AC-32EA-9C72-F499A5E7FC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7154" y="1178277"/>
            <a:ext cx="8562624" cy="4501445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Формування  внутрішньої системи забезпечення якості освіти та проведення </a:t>
            </a:r>
            <a:r>
              <a:rPr lang="uk-UA" sz="40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самооцінювання</a:t>
            </a:r>
            <a:r>
              <a:rPr lang="uk-UA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освітніх і управлінських процесів у      КЗ «Погребищенський  Центр дитячої та юнацької творчості»</a:t>
            </a:r>
          </a:p>
          <a:p>
            <a:pPr algn="ctr"/>
            <a:endParaRPr lang="uk-UA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38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Діаграма відповідей у Формах. Назва запитання: У закладі освіти створені умови для постійного підвищення кваліфікації, чергової та позачергової атестації?. Кількість відповідей: 10 відповідей.">
            <a:extLst>
              <a:ext uri="{FF2B5EF4-FFF2-40B4-BE49-F238E27FC236}">
                <a16:creationId xmlns:a16="http://schemas.microsoft.com/office/drawing/2014/main" id="{823FE729-9F21-E702-A459-B58785E374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" r="8056"/>
          <a:stretch/>
        </p:blipFill>
        <p:spPr bwMode="auto">
          <a:xfrm>
            <a:off x="248356" y="663575"/>
            <a:ext cx="10961511" cy="55292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AE26B2C-7B58-AB08-A512-517B2C686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1" y="124178"/>
            <a:ext cx="8596668" cy="1320800"/>
          </a:xfrm>
        </p:spPr>
        <p:txBody>
          <a:bodyPr>
            <a:normAutofit/>
          </a:bodyPr>
          <a:lstStyle/>
          <a:p>
            <a:r>
              <a:rPr lang="uk-UA" sz="2800" dirty="0">
                <a:solidFill>
                  <a:srgbClr val="006600"/>
                </a:solidFill>
                <a:latin typeface="Bahnschrift SemiBold" panose="020B0502040204020203" pitchFamily="34" charset="0"/>
              </a:rPr>
              <a:t>Професійний розвиток та підвищення кваліфікації</a:t>
            </a:r>
          </a:p>
        </p:txBody>
      </p:sp>
    </p:spTree>
    <p:extLst>
      <p:ext uri="{BB962C8B-B14F-4D97-AF65-F5344CB8AC3E}">
        <p14:creationId xmlns:p14="http://schemas.microsoft.com/office/powerpoint/2010/main" val="1968805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Діаграма відповідей у Формах. Назва запитання: За якими формами відбувалося підвищення Вашої професійної кваліфікації?. Кількість відповідей: 10 відповідей.">
            <a:extLst>
              <a:ext uri="{FF2B5EF4-FFF2-40B4-BE49-F238E27FC236}">
                <a16:creationId xmlns:a16="http://schemas.microsoft.com/office/drawing/2014/main" id="{4B00CA30-44A3-BC42-866E-AA3C236A0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226"/>
            <a:ext cx="11731539" cy="55770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786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Діаграма відповідей у Формах. Назва запитання: У яких заходах Ви берете участь?. Кількість відповідей: 10 відповідей.">
            <a:extLst>
              <a:ext uri="{FF2B5EF4-FFF2-40B4-BE49-F238E27FC236}">
                <a16:creationId xmlns:a16="http://schemas.microsoft.com/office/drawing/2014/main" id="{AFDB825E-6111-F92D-2A2F-0DE691ECA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89" y="812448"/>
            <a:ext cx="11356622" cy="53988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779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Діаграма відповідей у Формах. Назва запитання: Здобувачі освіти Вашого гуртка брали участь у заходах різних рівнів?. Кількість відповідей: 10 відповідей.">
            <a:extLst>
              <a:ext uri="{FF2B5EF4-FFF2-40B4-BE49-F238E27FC236}">
                <a16:creationId xmlns:a16="http://schemas.microsoft.com/office/drawing/2014/main" id="{FC738D6B-5722-145E-9A3A-506F95D4A3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71"/>
          <a:stretch/>
        </p:blipFill>
        <p:spPr bwMode="auto">
          <a:xfrm>
            <a:off x="327378" y="531018"/>
            <a:ext cx="11537244" cy="5795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108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Діаграма відповідей у Формах. Назва запитання: У який спосіб Ви поширюєте власний досвід роботи?. Кількість відповідей: 10 відповідей.">
            <a:extLst>
              <a:ext uri="{FF2B5EF4-FFF2-40B4-BE49-F238E27FC236}">
                <a16:creationId xmlns:a16="http://schemas.microsoft.com/office/drawing/2014/main" id="{ADEFD240-A3D0-FA69-257D-C059D6BC9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67" y="708117"/>
            <a:ext cx="11446933" cy="5441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Діаграма відповідей у Формах. Назва запитання: Ви використовуєте електронні освітні, медіаресурси, мережу Інтернет з навчальною метою? . Кількість відповідей: 10 відповідей.">
            <a:extLst>
              <a:ext uri="{FF2B5EF4-FFF2-40B4-BE49-F238E27FC236}">
                <a16:creationId xmlns:a16="http://schemas.microsoft.com/office/drawing/2014/main" id="{7D65480E-D470-0CDA-BE74-17689C6DA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312" y="864393"/>
            <a:ext cx="12192000" cy="51292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011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Діаграма відповідей у Формах. Назва запитання: Ви використовуєте сучасні підходи, методики та технології в освітньому процесі?. Кількість відповідей: 10 відповідей.">
            <a:extLst>
              <a:ext uri="{FF2B5EF4-FFF2-40B4-BE49-F238E27FC236}">
                <a16:creationId xmlns:a16="http://schemas.microsoft.com/office/drawing/2014/main" id="{5341349D-D5BC-8560-337F-D551B78863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" r="4075"/>
          <a:stretch/>
        </p:blipFill>
        <p:spPr bwMode="auto">
          <a:xfrm>
            <a:off x="225778" y="863600"/>
            <a:ext cx="11469511" cy="51292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5911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Діаграма відповідей у Формах. Назва запитання: Ви здійснюєте самоаналіз результативності та ефективності роботи гуртка, секції, іншого творчого об*єднання?. Кількість відповідей: 10 відповідей.">
            <a:extLst>
              <a:ext uri="{FF2B5EF4-FFF2-40B4-BE49-F238E27FC236}">
                <a16:creationId xmlns:a16="http://schemas.microsoft.com/office/drawing/2014/main" id="{1FB7D745-BB81-A89E-B168-601D17A962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4740" r="3148" b="6652"/>
          <a:stretch/>
        </p:blipFill>
        <p:spPr bwMode="auto">
          <a:xfrm>
            <a:off x="304800" y="925688"/>
            <a:ext cx="11503378" cy="48993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902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Діаграма відповідей у Формах. Назва запитання: Які форми комунікації з батьками Ви використовуєте?. Кількість відповідей: 10 відповідей.">
            <a:extLst>
              <a:ext uri="{FF2B5EF4-FFF2-40B4-BE49-F238E27FC236}">
                <a16:creationId xmlns:a16="http://schemas.microsoft.com/office/drawing/2014/main" id="{3230B542-E4C7-785A-7BF1-0951A6B94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225"/>
            <a:ext cx="12192000" cy="5795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3617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Діаграма відповідей у Формах. Назва запитання: Ви вважаєте, що територія та приміщення закладу є безпечними?. Кількість відповідей: 10 відповідей.">
            <a:extLst>
              <a:ext uri="{FF2B5EF4-FFF2-40B4-BE49-F238E27FC236}">
                <a16:creationId xmlns:a16="http://schemas.microsoft.com/office/drawing/2014/main" id="{1A102C2F-8709-0D4D-5193-91537FB930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" r="15595" b="4295"/>
          <a:stretch/>
        </p:blipFill>
        <p:spPr bwMode="auto">
          <a:xfrm>
            <a:off x="0" y="330554"/>
            <a:ext cx="5540228" cy="270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Діаграма відповідей у Формах. Назва запитання: Ви вважаєте, що освітнє середовище в закладі освіти вільне від будь яких форм насильства?. Кількість відповідей: 10 відповідей.">
            <a:extLst>
              <a:ext uri="{FF2B5EF4-FFF2-40B4-BE49-F238E27FC236}">
                <a16:creationId xmlns:a16="http://schemas.microsoft.com/office/drawing/2014/main" id="{3330BB1F-8D7B-0C66-CB1C-0395E59A53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" r="2879" b="7356"/>
          <a:stretch/>
        </p:blipFill>
        <p:spPr bwMode="auto">
          <a:xfrm>
            <a:off x="0" y="3320942"/>
            <a:ext cx="7048587" cy="289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Діаграма відповідей у Формах. Назва запитання: У закладі освіти розроблений алгоритм дій у разі нещасного випадку з учасниками освітнього процесу? Ви дотримуєтесь його?. Кількість відповідей: 10 відповідей.">
            <a:extLst>
              <a:ext uri="{FF2B5EF4-FFF2-40B4-BE49-F238E27FC236}">
                <a16:creationId xmlns:a16="http://schemas.microsoft.com/office/drawing/2014/main" id="{32E827E6-3F74-B0BE-2424-D30988AFDA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" r="4378" b="11065"/>
          <a:stretch/>
        </p:blipFill>
        <p:spPr bwMode="auto">
          <a:xfrm>
            <a:off x="5564114" y="545270"/>
            <a:ext cx="6651772" cy="289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Діаграма відповідей у Формах. Назва запитання: У закладі освіти оприлюднені заходи, спрямовані на запобігання будь яким проявам дискримінації, булінгу та інших форм насильства (План заходів, спрямованих на запобігання та протидію булінгу в закладі, правила поведінки для дітей тощо)?. Кількість відповідей: 10 відповідей.">
            <a:extLst>
              <a:ext uri="{FF2B5EF4-FFF2-40B4-BE49-F238E27FC236}">
                <a16:creationId xmlns:a16="http://schemas.microsoft.com/office/drawing/2014/main" id="{491CEF36-2225-3352-3B1E-F2AEC6F5C1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" r="1944" b="8080"/>
          <a:stretch/>
        </p:blipFill>
        <p:spPr bwMode="auto">
          <a:xfrm>
            <a:off x="5712178" y="3954283"/>
            <a:ext cx="6355644" cy="277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F30E83-3AE9-ED79-06B4-F71329A6E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1" y="0"/>
            <a:ext cx="8596668" cy="485422"/>
          </a:xfrm>
        </p:spPr>
        <p:txBody>
          <a:bodyPr>
            <a:normAutofit fontScale="90000"/>
          </a:bodyPr>
          <a:lstStyle/>
          <a:p>
            <a:r>
              <a:rPr lang="uk-UA" sz="3200" b="1" dirty="0">
                <a:solidFill>
                  <a:srgbClr val="006600"/>
                </a:solidFill>
                <a:latin typeface="Arial Narrow" panose="020B0606020202030204" pitchFamily="34" charset="0"/>
              </a:rPr>
              <a:t>Створення безпечного освітнього простору</a:t>
            </a:r>
          </a:p>
        </p:txBody>
      </p:sp>
    </p:spTree>
    <p:extLst>
      <p:ext uri="{BB962C8B-B14F-4D97-AF65-F5344CB8AC3E}">
        <p14:creationId xmlns:p14="http://schemas.microsoft.com/office/powerpoint/2010/main" val="1861263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8F87E99-A701-91EF-71FA-B3A66136E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11" y="349956"/>
            <a:ext cx="5779911" cy="607342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36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Внутрішня система забезпечення якості освіти ЗПО </a:t>
            </a:r>
            <a:r>
              <a:rPr lang="uk-UA" sz="36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– це сукупність компонентів, які визначають якість освітньої діяльності, що встановлює рівень організації, забезпечення та реалізації освітнього процесу, спрямованого на здобуття якісної позашкільної освіти.</a:t>
            </a:r>
          </a:p>
          <a:p>
            <a:pPr marL="0" indent="0">
              <a:buNone/>
            </a:pPr>
            <a:endParaRPr lang="uk-UA" sz="3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4295267-6F95-2B06-E548-42A23250A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5378" y="124178"/>
            <a:ext cx="1851378" cy="185137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5197219-5148-76CC-5164-7E0BCE1CFF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66" t="7901" r="20186" b="6749"/>
          <a:stretch/>
        </p:blipFill>
        <p:spPr>
          <a:xfrm>
            <a:off x="5971823" y="2270346"/>
            <a:ext cx="6129866" cy="4023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402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2B75BC-4E34-A449-A90F-607B3F942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8668" y="0"/>
            <a:ext cx="3928533" cy="733778"/>
          </a:xfrm>
        </p:spPr>
        <p:txBody>
          <a:bodyPr/>
          <a:lstStyle/>
          <a:p>
            <a:r>
              <a:rPr lang="uk-UA" b="1" dirty="0">
                <a:solidFill>
                  <a:srgbClr val="006600"/>
                </a:solidFill>
              </a:rPr>
              <a:t>Самоврядування</a:t>
            </a:r>
          </a:p>
        </p:txBody>
      </p:sp>
      <p:pic>
        <p:nvPicPr>
          <p:cNvPr id="16386" name="Picture 2" descr="Діаграма відповідей у Формах. Назва запитання: Які органи громадського самоврядування діють у закладі освіти?. Кількість відповідей: 10 відповідей.">
            <a:extLst>
              <a:ext uri="{FF2B5EF4-FFF2-40B4-BE49-F238E27FC236}">
                <a16:creationId xmlns:a16="http://schemas.microsoft.com/office/drawing/2014/main" id="{F798573B-A3BF-9EF7-07E5-FF14B95AC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65" y="733778"/>
            <a:ext cx="6648236" cy="316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Діаграма відповідей у Формах. Назва запитання: Органи громадського самоврядування в закладі освіти дієві, вирішують питання організації забезпечення освітнього процесу тощо&#10;. Кількість відповідей: 10 відповідей.">
            <a:extLst>
              <a:ext uri="{FF2B5EF4-FFF2-40B4-BE49-F238E27FC236}">
                <a16:creationId xmlns:a16="http://schemas.microsoft.com/office/drawing/2014/main" id="{2D0EB7D1-3A51-BCA2-F03A-73E643365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911" y="3714512"/>
            <a:ext cx="6931378" cy="314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3042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D1C2D8-6C2F-66E4-9E0D-2A0CA7591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77" y="338666"/>
            <a:ext cx="8596668" cy="8128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400" b="1" dirty="0">
                <a:solidFill>
                  <a:srgbClr val="006600"/>
                </a:solidFill>
                <a:latin typeface="Arial Narrow" panose="020B0606020202030204" pitchFamily="34" charset="0"/>
              </a:rPr>
              <a:t>КЗ «Погребищенський Центр дитячої та юнацької творчості» </a:t>
            </a:r>
            <a:br>
              <a:rPr lang="uk-UA" sz="2400" b="1" dirty="0">
                <a:solidFill>
                  <a:srgbClr val="006600"/>
                </a:solidFill>
                <a:latin typeface="Arial Narrow" panose="020B0606020202030204" pitchFamily="34" charset="0"/>
              </a:rPr>
            </a:br>
            <a:r>
              <a:rPr lang="uk-UA" sz="2400" b="1" dirty="0">
                <a:solidFill>
                  <a:srgbClr val="006600"/>
                </a:solidFill>
                <a:latin typeface="Arial Narrow" panose="020B0606020202030204" pitchFamily="34" charset="0"/>
              </a:rPr>
              <a:t>активно та </a:t>
            </a:r>
            <a:r>
              <a:rPr lang="uk-UA" sz="2400" b="1" dirty="0" err="1">
                <a:solidFill>
                  <a:srgbClr val="006600"/>
                </a:solidFill>
                <a:latin typeface="Arial Narrow" panose="020B0606020202030204" pitchFamily="34" charset="0"/>
              </a:rPr>
              <a:t>результативно</a:t>
            </a:r>
            <a:r>
              <a:rPr lang="uk-UA" sz="2400" b="1" dirty="0">
                <a:solidFill>
                  <a:srgbClr val="006600"/>
                </a:solidFill>
                <a:latin typeface="Arial Narrow" panose="020B0606020202030204" pitchFamily="34" charset="0"/>
              </a:rPr>
              <a:t> співпрацює з іншими закладами</a:t>
            </a:r>
            <a:r>
              <a:rPr lang="uk-UA" sz="2400" dirty="0"/>
              <a:t> </a:t>
            </a:r>
          </a:p>
        </p:txBody>
      </p:sp>
      <p:pic>
        <p:nvPicPr>
          <p:cNvPr id="17410" name="Picture 2" descr="Діаграма відповідей у Формах. Назва запитання: Чи відбувається у закладі співпраця з іншими закладами освіти, громадськими організаціями, науковими, культурно - просвітницькими, фізкультурно - оздоровчими установами?. Кількість відповідей: 10 відповідей.">
            <a:extLst>
              <a:ext uri="{FF2B5EF4-FFF2-40B4-BE49-F238E27FC236}">
                <a16:creationId xmlns:a16="http://schemas.microsoft.com/office/drawing/2014/main" id="{A406AD4D-C038-E676-8A09-9E7CA95C0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73" y="1405467"/>
            <a:ext cx="11276053" cy="511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4551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2DE258-0534-E099-022A-03534D946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533" y="248354"/>
            <a:ext cx="5384800" cy="2410532"/>
          </a:xfrm>
        </p:spPr>
        <p:txBody>
          <a:bodyPr>
            <a:noAutofit/>
          </a:bodyPr>
          <a:lstStyle/>
          <a:p>
            <a:r>
              <a:rPr lang="uk-UA" sz="4800" b="1" dirty="0">
                <a:solidFill>
                  <a:srgbClr val="006600"/>
                </a:solidFill>
                <a:latin typeface="Arial Narrow" panose="020B0606020202030204" pitchFamily="34" charset="0"/>
              </a:rPr>
              <a:t>Внутрішня система </a:t>
            </a:r>
            <a:br>
              <a:rPr lang="uk-UA" sz="4800" b="1" dirty="0">
                <a:solidFill>
                  <a:srgbClr val="006600"/>
                </a:solidFill>
                <a:latin typeface="Arial Narrow" panose="020B0606020202030204" pitchFamily="34" charset="0"/>
              </a:rPr>
            </a:br>
            <a:r>
              <a:rPr lang="uk-UA" sz="4800" b="1" dirty="0">
                <a:solidFill>
                  <a:srgbClr val="006600"/>
                </a:solidFill>
                <a:latin typeface="Arial Narrow" panose="020B0606020202030204" pitchFamily="34" charset="0"/>
              </a:rPr>
              <a:t>забезпечення якості освіти</a:t>
            </a:r>
          </a:p>
        </p:txBody>
      </p:sp>
      <p:pic>
        <p:nvPicPr>
          <p:cNvPr id="18434" name="Picture 2" descr="Діаграма відповідей у Формах. Назва запитання: Чи створено у закладі внутрішню систему забезпечення якості освіти?. Кількість відповідей: 10 відповідей.">
            <a:extLst>
              <a:ext uri="{FF2B5EF4-FFF2-40B4-BE49-F238E27FC236}">
                <a16:creationId xmlns:a16="http://schemas.microsoft.com/office/drawing/2014/main" id="{B598961C-31D4-C9CA-516A-2548DC2813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" t="6128" r="22661" b="9648"/>
          <a:stretch/>
        </p:blipFill>
        <p:spPr bwMode="auto">
          <a:xfrm>
            <a:off x="6153770" y="349955"/>
            <a:ext cx="5665697" cy="267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Діаграма відповідей у Формах. Назва запитання: Зазначте, у розробленні яких документів Ви брали участь?. Кількість відповідей: 10 відповідей.">
            <a:extLst>
              <a:ext uri="{FF2B5EF4-FFF2-40B4-BE49-F238E27FC236}">
                <a16:creationId xmlns:a16="http://schemas.microsoft.com/office/drawing/2014/main" id="{BC0E3517-22FA-FE9B-4478-C6F64A112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21" y="2658886"/>
            <a:ext cx="5857609" cy="278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Діаграма відповідей у Формах. Назва запитання: Що Ви робите для того, щоб запобігти випадкам порушень академічної доброчесності серед здобувачів освіти?. Кількість відповідей: 10 відповідей.">
            <a:extLst>
              <a:ext uri="{FF2B5EF4-FFF2-40B4-BE49-F238E27FC236}">
                <a16:creationId xmlns:a16="http://schemas.microsoft.com/office/drawing/2014/main" id="{F8637ABB-6B73-4F6C-533D-B3E4ACDDA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867" y="3429000"/>
            <a:ext cx="5874512" cy="298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5860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319CB2-30C2-4CB1-A619-A5D51BC7A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435015"/>
            <a:ext cx="8621045" cy="5987970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006600"/>
                </a:solidFill>
                <a:latin typeface="Arial Narrow" panose="020B0606020202030204" pitchFamily="34" charset="0"/>
              </a:rPr>
              <a:t>За результатами аналізу анкетування педагогів можна зробити такі висновки:</a:t>
            </a:r>
            <a:br>
              <a:rPr lang="uk-UA" b="1" dirty="0">
                <a:solidFill>
                  <a:srgbClr val="006600"/>
                </a:solidFill>
                <a:latin typeface="Arial Narrow" panose="020B0606020202030204" pitchFamily="34" charset="0"/>
              </a:rPr>
            </a:br>
            <a:r>
              <a:rPr lang="uk-UA" sz="2000" b="1" dirty="0">
                <a:solidFill>
                  <a:srgbClr val="006600"/>
                </a:solidFill>
                <a:latin typeface="Arial Narrow" panose="020B0606020202030204" pitchFamily="34" charset="0"/>
              </a:rPr>
              <a:t>- </a:t>
            </a:r>
            <a:r>
              <a:rPr lang="uk-UA" sz="2200" b="1" dirty="0">
                <a:solidFill>
                  <a:srgbClr val="006600"/>
                </a:solidFill>
                <a:latin typeface="Arial Narrow" panose="020B0606020202030204" pitchFamily="34" charset="0"/>
              </a:rPr>
              <a:t>психологічний клімат та методична робота з педагогічними кадрами сприяє їх ефективній роботі та успішному  саморозвитку;</a:t>
            </a:r>
            <a:br>
              <a:rPr lang="uk-UA" sz="2200" b="1" dirty="0">
                <a:solidFill>
                  <a:srgbClr val="006600"/>
                </a:solidFill>
                <a:latin typeface="Arial Narrow" panose="020B0606020202030204" pitchFamily="34" charset="0"/>
              </a:rPr>
            </a:br>
            <a:r>
              <a:rPr lang="uk-UA" sz="2200" b="1" dirty="0">
                <a:solidFill>
                  <a:srgbClr val="006600"/>
                </a:solidFill>
                <a:latin typeface="Arial Narrow" panose="020B0606020202030204" pitchFamily="34" charset="0"/>
              </a:rPr>
              <a:t>- створені оптимальні умови для постійного підвищення кваліфікації та атестації педагогічних працівників;</a:t>
            </a:r>
            <a:br>
              <a:rPr lang="uk-UA" sz="2200" b="1" dirty="0">
                <a:solidFill>
                  <a:srgbClr val="006600"/>
                </a:solidFill>
                <a:latin typeface="Arial Narrow" panose="020B0606020202030204" pitchFamily="34" charset="0"/>
              </a:rPr>
            </a:br>
            <a:r>
              <a:rPr lang="uk-UA" sz="2200" b="1" dirty="0">
                <a:solidFill>
                  <a:srgbClr val="006600"/>
                </a:solidFill>
                <a:latin typeface="Arial Narrow" panose="020B0606020202030204" pitchFamily="34" charset="0"/>
              </a:rPr>
              <a:t>- безпекові норми праці  у закладі ретельно дотримуються;</a:t>
            </a:r>
            <a:br>
              <a:rPr lang="uk-UA" sz="2200" b="1" dirty="0">
                <a:solidFill>
                  <a:srgbClr val="006600"/>
                </a:solidFill>
                <a:latin typeface="Arial Narrow" panose="020B0606020202030204" pitchFamily="34" charset="0"/>
              </a:rPr>
            </a:br>
            <a:r>
              <a:rPr lang="uk-UA" sz="2200" b="1" dirty="0">
                <a:solidFill>
                  <a:srgbClr val="006600"/>
                </a:solidFill>
                <a:latin typeface="Arial Narrow" panose="020B0606020202030204" pitchFamily="34" charset="0"/>
              </a:rPr>
              <a:t>- серед найбільш поширених серед педагогів закладу електронних освітніх ресурсів є: хмарне середовище, гугл </a:t>
            </a:r>
            <a:r>
              <a:rPr lang="uk-UA" sz="2200" b="1" dirty="0" err="1">
                <a:solidFill>
                  <a:srgbClr val="006600"/>
                </a:solidFill>
                <a:latin typeface="Arial Narrow" panose="020B0606020202030204" pitchFamily="34" charset="0"/>
              </a:rPr>
              <a:t>міт</a:t>
            </a:r>
            <a:r>
              <a:rPr lang="uk-UA" sz="2200" b="1" dirty="0">
                <a:solidFill>
                  <a:srgbClr val="006600"/>
                </a:solidFill>
                <a:latin typeface="Arial Narrow" panose="020B0606020202030204" pitchFamily="34" charset="0"/>
              </a:rPr>
              <a:t>, гугл форми, </a:t>
            </a:r>
            <a:r>
              <a:rPr lang="uk-UA" sz="2200" b="1" dirty="0" err="1">
                <a:solidFill>
                  <a:srgbClr val="006600"/>
                </a:solidFill>
                <a:latin typeface="Arial Narrow" panose="020B0606020202030204" pitchFamily="34" charset="0"/>
              </a:rPr>
              <a:t>вайбер</a:t>
            </a:r>
            <a:r>
              <a:rPr lang="uk-UA" sz="2200" b="1" dirty="0">
                <a:solidFill>
                  <a:srgbClr val="006600"/>
                </a:solidFill>
                <a:latin typeface="Arial Narrow" panose="020B0606020202030204" pitchFamily="34" charset="0"/>
              </a:rPr>
              <a:t>, фейсбук, </a:t>
            </a:r>
            <a:r>
              <a:rPr lang="uk-UA" sz="2200" b="1" dirty="0" err="1">
                <a:solidFill>
                  <a:srgbClr val="006600"/>
                </a:solidFill>
                <a:latin typeface="Arial Narrow" panose="020B0606020202030204" pitchFamily="34" charset="0"/>
              </a:rPr>
              <a:t>всеосвіта</a:t>
            </a:r>
            <a:r>
              <a:rPr lang="uk-UA" sz="2200" b="1" dirty="0">
                <a:solidFill>
                  <a:srgbClr val="006600"/>
                </a:solidFill>
                <a:latin typeface="Arial Narrow" panose="020B0606020202030204" pitchFamily="34" charset="0"/>
              </a:rPr>
              <a:t>, </a:t>
            </a:r>
            <a:r>
              <a:rPr lang="uk-UA" sz="2200" b="1" dirty="0" err="1">
                <a:solidFill>
                  <a:srgbClr val="006600"/>
                </a:solidFill>
                <a:latin typeface="Arial Narrow" panose="020B0606020202030204" pitchFamily="34" charset="0"/>
              </a:rPr>
              <a:t>НаУрок</a:t>
            </a:r>
            <a:r>
              <a:rPr lang="uk-UA" sz="2200" b="1" dirty="0">
                <a:solidFill>
                  <a:srgbClr val="006600"/>
                </a:solidFill>
                <a:latin typeface="Arial Narrow" panose="020B0606020202030204" pitchFamily="34" charset="0"/>
              </a:rPr>
              <a:t>, </a:t>
            </a:r>
            <a:r>
              <a:rPr lang="uk-UA" sz="2200" b="1" dirty="0" err="1">
                <a:solidFill>
                  <a:srgbClr val="006600"/>
                </a:solidFill>
                <a:latin typeface="Arial Narrow" panose="020B0606020202030204" pitchFamily="34" charset="0"/>
              </a:rPr>
              <a:t>класрум</a:t>
            </a:r>
            <a:r>
              <a:rPr lang="uk-UA" sz="2200" b="1" dirty="0">
                <a:solidFill>
                  <a:srgbClr val="006600"/>
                </a:solidFill>
                <a:latin typeface="Arial Narrow" panose="020B0606020202030204" pitchFamily="34" charset="0"/>
              </a:rPr>
              <a:t> та професійні спільноти педагогів у мережі інтернет;</a:t>
            </a:r>
            <a:br>
              <a:rPr lang="uk-UA" sz="2200" b="1" dirty="0">
                <a:solidFill>
                  <a:srgbClr val="006600"/>
                </a:solidFill>
                <a:latin typeface="Arial Narrow" panose="020B0606020202030204" pitchFamily="34" charset="0"/>
              </a:rPr>
            </a:br>
            <a:r>
              <a:rPr lang="uk-UA" sz="2200" b="1" dirty="0">
                <a:solidFill>
                  <a:srgbClr val="006600"/>
                </a:solidFill>
                <a:latin typeface="Arial Narrow" panose="020B0606020202030204" pitchFamily="34" charset="0"/>
              </a:rPr>
              <a:t>- найбільш поширеною формою комунікації з батьками, педагоги визначили індивідуальне спілкування;</a:t>
            </a:r>
            <a:br>
              <a:rPr lang="uk-UA" sz="2200" b="1" dirty="0">
                <a:solidFill>
                  <a:srgbClr val="006600"/>
                </a:solidFill>
                <a:latin typeface="Arial Narrow" panose="020B0606020202030204" pitchFamily="34" charset="0"/>
              </a:rPr>
            </a:br>
            <a:r>
              <a:rPr lang="uk-UA" sz="2200" b="1" dirty="0">
                <a:solidFill>
                  <a:srgbClr val="006600"/>
                </a:solidFill>
                <a:latin typeface="Arial Narrow" panose="020B0606020202030204" pitchFamily="34" charset="0"/>
              </a:rPr>
              <a:t>- </a:t>
            </a:r>
            <a:r>
              <a:rPr lang="ru-RU" sz="2200" b="1" dirty="0" err="1">
                <a:solidFill>
                  <a:srgbClr val="006600"/>
                </a:solidFill>
                <a:latin typeface="Arial Narrow" panose="020B0606020202030204" pitchFamily="34" charset="0"/>
              </a:rPr>
              <a:t>питання</a:t>
            </a:r>
            <a:r>
              <a:rPr lang="ru-RU" sz="2200" b="1" dirty="0">
                <a:solidFill>
                  <a:srgbClr val="006600"/>
                </a:solidFill>
                <a:latin typeface="Arial Narrow" panose="020B0606020202030204" pitchFamily="34" charset="0"/>
              </a:rPr>
              <a:t> </a:t>
            </a:r>
            <a:r>
              <a:rPr lang="ru-RU" sz="2200" b="1" dirty="0" err="1">
                <a:solidFill>
                  <a:srgbClr val="006600"/>
                </a:solidFill>
                <a:latin typeface="Arial Narrow" panose="020B0606020202030204" pitchFamily="34" charset="0"/>
              </a:rPr>
              <a:t>технічного</a:t>
            </a:r>
            <a:r>
              <a:rPr lang="ru-RU" sz="2200" b="1" dirty="0">
                <a:solidFill>
                  <a:srgbClr val="006600"/>
                </a:solidFill>
                <a:latin typeface="Arial Narrow" panose="020B0606020202030204" pitchFamily="34" charset="0"/>
              </a:rPr>
              <a:t> та </a:t>
            </a:r>
            <a:r>
              <a:rPr lang="ru-RU" sz="2200" b="1" dirty="0" err="1">
                <a:solidFill>
                  <a:srgbClr val="006600"/>
                </a:solidFill>
                <a:latin typeface="Arial Narrow" panose="020B0606020202030204" pitchFamily="34" charset="0"/>
              </a:rPr>
              <a:t>матеріального</a:t>
            </a:r>
            <a:r>
              <a:rPr lang="ru-RU" sz="2200" b="1" dirty="0">
                <a:solidFill>
                  <a:srgbClr val="006600"/>
                </a:solidFill>
                <a:latin typeface="Arial Narrow" panose="020B0606020202030204" pitchFamily="34" charset="0"/>
              </a:rPr>
              <a:t> </a:t>
            </a:r>
            <a:r>
              <a:rPr lang="ru-RU" sz="2200" b="1" dirty="0" err="1">
                <a:solidFill>
                  <a:srgbClr val="006600"/>
                </a:solidFill>
                <a:latin typeface="Arial Narrow" panose="020B0606020202030204" pitchFamily="34" charset="0"/>
              </a:rPr>
              <a:t>забезпечення</a:t>
            </a:r>
            <a:r>
              <a:rPr lang="ru-RU" sz="2200" b="1" dirty="0">
                <a:solidFill>
                  <a:srgbClr val="006600"/>
                </a:solidFill>
                <a:latin typeface="Arial Narrow" panose="020B0606020202030204" pitchFamily="34" charset="0"/>
              </a:rPr>
              <a:t>, </a:t>
            </a:r>
            <a:r>
              <a:rPr lang="ru-RU" sz="2200" b="1" dirty="0" err="1">
                <a:solidFill>
                  <a:srgbClr val="006600"/>
                </a:solidFill>
                <a:latin typeface="Arial Narrow" panose="020B0606020202030204" pitchFamily="34" charset="0"/>
              </a:rPr>
              <a:t>враховуючи</a:t>
            </a:r>
            <a:r>
              <a:rPr lang="ru-RU" sz="2200" b="1" dirty="0">
                <a:solidFill>
                  <a:srgbClr val="006600"/>
                </a:solidFill>
                <a:latin typeface="Arial Narrow" panose="020B0606020202030204" pitchFamily="34" charset="0"/>
              </a:rPr>
              <a:t> </a:t>
            </a:r>
            <a:r>
              <a:rPr lang="ru-RU" sz="2200" b="1" dirty="0" err="1">
                <a:solidFill>
                  <a:srgbClr val="006600"/>
                </a:solidFill>
                <a:latin typeface="Arial Narrow" panose="020B0606020202030204" pitchFamily="34" charset="0"/>
              </a:rPr>
              <a:t>напрям</a:t>
            </a:r>
            <a:r>
              <a:rPr lang="ru-RU" sz="2200" b="1" dirty="0">
                <a:solidFill>
                  <a:srgbClr val="006600"/>
                </a:solidFill>
                <a:latin typeface="Arial Narrow" panose="020B0606020202030204" pitchFamily="34" charset="0"/>
              </a:rPr>
              <a:t> та </a:t>
            </a:r>
            <a:r>
              <a:rPr lang="ru-RU" sz="2200" b="1" dirty="0" err="1">
                <a:solidFill>
                  <a:srgbClr val="006600"/>
                </a:solidFill>
                <a:latin typeface="Arial Narrow" panose="020B0606020202030204" pitchFamily="34" charset="0"/>
              </a:rPr>
              <a:t>специфіку</a:t>
            </a:r>
            <a:r>
              <a:rPr lang="ru-RU" sz="2200" b="1" dirty="0">
                <a:solidFill>
                  <a:srgbClr val="006600"/>
                </a:solidFill>
                <a:latin typeface="Arial Narrow" panose="020B0606020202030204" pitchFamily="34" charset="0"/>
              </a:rPr>
              <a:t> </a:t>
            </a:r>
            <a:r>
              <a:rPr lang="ru-RU" sz="2200" b="1" dirty="0" err="1">
                <a:solidFill>
                  <a:srgbClr val="006600"/>
                </a:solidFill>
                <a:latin typeface="Arial Narrow" panose="020B0606020202030204" pitchFamily="34" charset="0"/>
              </a:rPr>
              <a:t>роботи</a:t>
            </a:r>
            <a:r>
              <a:rPr lang="ru-RU" sz="2200" b="1" dirty="0">
                <a:solidFill>
                  <a:srgbClr val="006600"/>
                </a:solidFill>
                <a:latin typeface="Arial Narrow" panose="020B0606020202030204" pitchFamily="34" charset="0"/>
              </a:rPr>
              <a:t> </a:t>
            </a:r>
            <a:r>
              <a:rPr lang="ru-RU" sz="2200" b="1" dirty="0" err="1">
                <a:solidFill>
                  <a:srgbClr val="006600"/>
                </a:solidFill>
                <a:latin typeface="Arial Narrow" panose="020B0606020202030204" pitchFamily="34" charset="0"/>
              </a:rPr>
              <a:t>окремого</a:t>
            </a:r>
            <a:r>
              <a:rPr lang="ru-RU" sz="2200" b="1" dirty="0">
                <a:solidFill>
                  <a:srgbClr val="006600"/>
                </a:solidFill>
                <a:latin typeface="Arial Narrow" panose="020B0606020202030204" pitchFamily="34" charset="0"/>
              </a:rPr>
              <a:t> </a:t>
            </a:r>
            <a:r>
              <a:rPr lang="ru-RU" sz="2200" b="1" dirty="0" err="1">
                <a:solidFill>
                  <a:srgbClr val="006600"/>
                </a:solidFill>
                <a:latin typeface="Arial Narrow" panose="020B0606020202030204" pitchFamily="34" charset="0"/>
              </a:rPr>
              <a:t>гуртка</a:t>
            </a:r>
            <a:r>
              <a:rPr lang="ru-RU" sz="2200" b="1" dirty="0">
                <a:solidFill>
                  <a:srgbClr val="006600"/>
                </a:solidFill>
                <a:latin typeface="Arial Narrow" panose="020B0606020202030204" pitchFamily="34" charset="0"/>
              </a:rPr>
              <a:t> </a:t>
            </a:r>
            <a:r>
              <a:rPr lang="ru-RU" sz="2200" b="1" dirty="0" err="1">
                <a:solidFill>
                  <a:srgbClr val="006600"/>
                </a:solidFill>
                <a:latin typeface="Arial Narrow" panose="020B0606020202030204" pitchFamily="34" charset="0"/>
              </a:rPr>
              <a:t>потребують</a:t>
            </a:r>
            <a:r>
              <a:rPr lang="ru-RU" sz="2200" b="1" dirty="0">
                <a:solidFill>
                  <a:srgbClr val="006600"/>
                </a:solidFill>
                <a:latin typeface="Arial Narrow" panose="020B0606020202030204" pitchFamily="34" charset="0"/>
              </a:rPr>
              <a:t> </a:t>
            </a:r>
            <a:r>
              <a:rPr lang="ru-RU" sz="2200" b="1" dirty="0" err="1">
                <a:solidFill>
                  <a:srgbClr val="006600"/>
                </a:solidFill>
                <a:latin typeface="Arial Narrow" panose="020B0606020202030204" pitchFamily="34" charset="0"/>
              </a:rPr>
              <a:t>доопрацювання</a:t>
            </a:r>
            <a:r>
              <a:rPr lang="ru-RU" sz="2200" b="1" dirty="0">
                <a:solidFill>
                  <a:srgbClr val="006600"/>
                </a:solidFill>
                <a:latin typeface="Arial Narrow" panose="020B0606020202030204" pitchFamily="34" charset="0"/>
              </a:rPr>
              <a:t>.</a:t>
            </a:r>
            <a:endParaRPr lang="uk-UA" sz="2200" b="1" dirty="0">
              <a:solidFill>
                <a:srgbClr val="0066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6074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D712B4-A24B-2BB1-DAAF-E7A8E450C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5802489"/>
          </a:xfrm>
        </p:spPr>
        <p:txBody>
          <a:bodyPr>
            <a:noAutofit/>
          </a:bodyPr>
          <a:lstStyle/>
          <a:p>
            <a:pPr algn="ctr"/>
            <a:r>
              <a:rPr lang="uk-UA" sz="6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Звіт </a:t>
            </a:r>
            <a:br>
              <a:rPr lang="uk-UA" sz="6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6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результатами </a:t>
            </a:r>
            <a:br>
              <a:rPr lang="uk-UA" sz="6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66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самооцінювання</a:t>
            </a:r>
            <a:r>
              <a:rPr lang="uk-UA" sz="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uk-UA" sz="6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(батьки здобувачів позашкільної освіти)</a:t>
            </a:r>
            <a:br>
              <a:rPr lang="uk-UA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uk-UA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1600" b="1" i="1" dirty="0">
                <a:solidFill>
                  <a:schemeClr val="accent6">
                    <a:lumMod val="50000"/>
                  </a:schemeClr>
                </a:solidFill>
              </a:rPr>
              <a:t>лютий</a:t>
            </a:r>
            <a:r>
              <a:rPr lang="uk-UA" sz="1600" i="1" dirty="0">
                <a:solidFill>
                  <a:schemeClr val="accent6">
                    <a:lumMod val="50000"/>
                  </a:schemeClr>
                </a:solidFill>
              </a:rPr>
              <a:t> 2023 р.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15784918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68C9D4-FE49-C3B6-8C4E-5BFC68A5A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712" y="406399"/>
            <a:ext cx="8596668" cy="5983111"/>
          </a:xfrm>
        </p:spPr>
        <p:txBody>
          <a:bodyPr>
            <a:normAutofit/>
          </a:bodyPr>
          <a:lstStyle/>
          <a:p>
            <a:pPr algn="ctr"/>
            <a:r>
              <a:rPr lang="uk-UA" sz="2600" dirty="0">
                <a:solidFill>
                  <a:srgbClr val="006600"/>
                </a:solidFill>
              </a:rPr>
              <a:t>Найбільш дієвою та продуктивною формою роботи </a:t>
            </a:r>
            <a:br>
              <a:rPr lang="uk-UA" sz="2600" dirty="0">
                <a:solidFill>
                  <a:srgbClr val="006600"/>
                </a:solidFill>
              </a:rPr>
            </a:br>
            <a:r>
              <a:rPr lang="uk-UA" sz="2600" dirty="0">
                <a:solidFill>
                  <a:srgbClr val="006600"/>
                </a:solidFill>
              </a:rPr>
              <a:t>з батьками у КЗ «Погребищенський Центр дитячої та юнацької творчості» є індивідуальне спілкування, </a:t>
            </a:r>
            <a:br>
              <a:rPr lang="uk-UA" sz="2600" dirty="0">
                <a:solidFill>
                  <a:srgbClr val="006600"/>
                </a:solidFill>
              </a:rPr>
            </a:br>
            <a:r>
              <a:rPr lang="uk-UA" sz="2600" dirty="0">
                <a:solidFill>
                  <a:srgbClr val="006600"/>
                </a:solidFill>
              </a:rPr>
              <a:t>так як запити, потреби та здібності у їхніх дітей різні. Батьки здобувачів освіти активно спілкуються з керівниками гуртків, приймають участь у організаційно – масових заходах та підтримують всі ініціативи адміністрації  закладу.  </a:t>
            </a:r>
            <a:br>
              <a:rPr lang="uk-UA" sz="2600" dirty="0">
                <a:solidFill>
                  <a:srgbClr val="006600"/>
                </a:solidFill>
              </a:rPr>
            </a:br>
            <a:r>
              <a:rPr lang="uk-UA" sz="2600" dirty="0">
                <a:solidFill>
                  <a:srgbClr val="006600"/>
                </a:solidFill>
              </a:rPr>
              <a:t>Враховуючи побажання та можливості батьків, анкетування процесів </a:t>
            </a:r>
            <a:r>
              <a:rPr lang="uk-UA" sz="2600" dirty="0" err="1">
                <a:solidFill>
                  <a:srgbClr val="006600"/>
                </a:solidFill>
              </a:rPr>
              <a:t>самооцінювання</a:t>
            </a:r>
            <a:r>
              <a:rPr lang="uk-UA" sz="2600" dirty="0">
                <a:solidFill>
                  <a:srgbClr val="006600"/>
                </a:solidFill>
              </a:rPr>
              <a:t> освітніх та управлінських процесів проводилося двома способами: онлайн та </a:t>
            </a:r>
            <a:r>
              <a:rPr lang="uk-UA" sz="2600" dirty="0" err="1">
                <a:solidFill>
                  <a:srgbClr val="006600"/>
                </a:solidFill>
              </a:rPr>
              <a:t>офлайн</a:t>
            </a:r>
            <a:r>
              <a:rPr lang="uk-UA" sz="2600" dirty="0">
                <a:solidFill>
                  <a:srgbClr val="006600"/>
                </a:solidFill>
              </a:rPr>
              <a:t>.</a:t>
            </a:r>
            <a:br>
              <a:rPr lang="uk-UA" sz="2600" dirty="0">
                <a:solidFill>
                  <a:srgbClr val="006600"/>
                </a:solidFill>
              </a:rPr>
            </a:br>
            <a:r>
              <a:rPr lang="uk-UA" sz="2600" dirty="0">
                <a:solidFill>
                  <a:srgbClr val="006600"/>
                </a:solidFill>
              </a:rPr>
              <a:t>Опрацювавши електронні та паперові анкети, ми отримали такі результати:</a:t>
            </a:r>
          </a:p>
        </p:txBody>
      </p:sp>
    </p:spTree>
    <p:extLst>
      <p:ext uri="{BB962C8B-B14F-4D97-AF65-F5344CB8AC3E}">
        <p14:creationId xmlns:p14="http://schemas.microsoft.com/office/powerpoint/2010/main" val="16485848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Діаграма відповідей у Формах. Назва запитання: За чиєю порадою  Ваша дитина відвідує заклад позашкільної освіти?. Кількість відповідей: 37 відповідей.">
            <a:extLst>
              <a:ext uri="{FF2B5EF4-FFF2-40B4-BE49-F238E27FC236}">
                <a16:creationId xmlns:a16="http://schemas.microsoft.com/office/drawing/2014/main" id="{73BC89F4-0EDE-9CBB-3C3F-B0A71E18C1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" r="16297"/>
          <a:stretch/>
        </p:blipFill>
        <p:spPr bwMode="auto">
          <a:xfrm>
            <a:off x="124178" y="174978"/>
            <a:ext cx="7407245" cy="38551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Діаграма відповідей у Формах. Назва запитання: Ваша дитина відвідує заклад освіти .... Кількість відповідей: 37 відповідей.">
            <a:extLst>
              <a:ext uri="{FF2B5EF4-FFF2-40B4-BE49-F238E27FC236}">
                <a16:creationId xmlns:a16="http://schemas.microsoft.com/office/drawing/2014/main" id="{8EB602F8-77F9-9C60-69CB-9962F9B156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" r="26204"/>
          <a:stretch/>
        </p:blipFill>
        <p:spPr bwMode="auto">
          <a:xfrm>
            <a:off x="5257854" y="2715771"/>
            <a:ext cx="6697080" cy="39672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8307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Діаграма відповідей у Формах. Назва запитання: Вам завжди вдається поспілкуватися з керівництвом закладу і досягти взаєморозуміння?. Кількість відповідей: 37 відповідей.">
            <a:extLst>
              <a:ext uri="{FF2B5EF4-FFF2-40B4-BE49-F238E27FC236}">
                <a16:creationId xmlns:a16="http://schemas.microsoft.com/office/drawing/2014/main" id="{F2589EFD-FDE6-5DFA-0F66-BCCBB6579E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" t="5795" r="2130" b="8348"/>
          <a:stretch/>
        </p:blipFill>
        <p:spPr bwMode="auto">
          <a:xfrm>
            <a:off x="3894140" y="3634451"/>
            <a:ext cx="8045335" cy="30441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Діаграма відповідей у Формах. Назва запитання: Ви задоволені організацією освітнього процесу в закладі позашкільної освіти?. Кількість відповідей: 37 відповідей.">
            <a:extLst>
              <a:ext uri="{FF2B5EF4-FFF2-40B4-BE49-F238E27FC236}">
                <a16:creationId xmlns:a16="http://schemas.microsoft.com/office/drawing/2014/main" id="{51614C78-3EF1-AD72-B69A-EBA4865D59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6188" r="14723" b="9684"/>
          <a:stretch/>
        </p:blipFill>
        <p:spPr bwMode="auto">
          <a:xfrm>
            <a:off x="171502" y="280685"/>
            <a:ext cx="7363305" cy="31483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0141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Діаграма відповідей у Формах. Назва запитання: Педагогічні працівники забезпечують зворотний зв*язок із Вами?. Кількість відповідей: 37 відповідей.">
            <a:extLst>
              <a:ext uri="{FF2B5EF4-FFF2-40B4-BE49-F238E27FC236}">
                <a16:creationId xmlns:a16="http://schemas.microsoft.com/office/drawing/2014/main" id="{C69B1ED5-8560-20B8-9373-B678B62441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" r="22130"/>
          <a:stretch/>
        </p:blipFill>
        <p:spPr bwMode="auto">
          <a:xfrm>
            <a:off x="248355" y="163689"/>
            <a:ext cx="6720869" cy="37422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D50224E-7CB7-AFC9-F4F4-E9568170D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0333" y="2547455"/>
            <a:ext cx="7696088" cy="404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0945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Діаграма відповідей у Формах. Назва запитання: Чи задоволені Ви матеріально-технічною базою закладу?. Кількість відповідей: 37 відповідей.">
            <a:extLst>
              <a:ext uri="{FF2B5EF4-FFF2-40B4-BE49-F238E27FC236}">
                <a16:creationId xmlns:a16="http://schemas.microsoft.com/office/drawing/2014/main" id="{8DF2DFC9-1108-E304-CA04-C82F5F8B46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" r="26481"/>
          <a:stretch/>
        </p:blipFill>
        <p:spPr bwMode="auto">
          <a:xfrm>
            <a:off x="417689" y="153194"/>
            <a:ext cx="6062133" cy="35817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15A631D-9971-6CDF-25B5-05FDCEAC72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2678" y="2942243"/>
            <a:ext cx="8529322" cy="391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187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78FD9F-26D3-99ED-A020-EEA3CD867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312" y="204422"/>
            <a:ext cx="7552265" cy="1320800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rgbClr val="000099"/>
                </a:solidFill>
                <a:latin typeface="Arial Narrow" panose="020B0606020202030204" pitchFamily="34" charset="0"/>
              </a:rPr>
              <a:t>Внутрішня система  </a:t>
            </a:r>
            <a:br>
              <a:rPr lang="uk-UA" b="1" dirty="0">
                <a:solidFill>
                  <a:srgbClr val="000099"/>
                </a:solidFill>
                <a:latin typeface="Arial Narrow" panose="020B0606020202030204" pitchFamily="34" charset="0"/>
              </a:rPr>
            </a:br>
            <a:r>
              <a:rPr lang="uk-UA" b="1" dirty="0">
                <a:solidFill>
                  <a:srgbClr val="000099"/>
                </a:solidFill>
                <a:latin typeface="Arial Narrow" panose="020B0606020202030204" pitchFamily="34" charset="0"/>
              </a:rPr>
              <a:t>оцінювання якості освіти включає: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1E5DE36-0E8A-E149-F952-B0C5F917B5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82" r="24411"/>
          <a:stretch/>
        </p:blipFill>
        <p:spPr bwMode="auto">
          <a:xfrm>
            <a:off x="1106312" y="1525222"/>
            <a:ext cx="7552266" cy="50392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8340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Діаграма відповідей у Формах. Назва запитання: Як Ви оціните за 4-бальною шкалою облаштування території закладу? &#10;&#10; (1 – дуже погано … 4 – відмінно)?. Кількість відповідей: 37 відповідей.">
            <a:extLst>
              <a:ext uri="{FF2B5EF4-FFF2-40B4-BE49-F238E27FC236}">
                <a16:creationId xmlns:a16="http://schemas.microsoft.com/office/drawing/2014/main" id="{C2DF48D7-370E-7684-1BB9-10823010DC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" r="2060"/>
          <a:stretch/>
        </p:blipFill>
        <p:spPr bwMode="auto">
          <a:xfrm>
            <a:off x="101601" y="860778"/>
            <a:ext cx="10662664" cy="57319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6785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іаграма відповідей у Формах. Назва запитання: Ваша дитина вважає освітнє середовище безпечним і психологічно комфортним?. Кількість відповідей: 37 відповідей.">
            <a:extLst>
              <a:ext uri="{FF2B5EF4-FFF2-40B4-BE49-F238E27FC236}">
                <a16:creationId xmlns:a16="http://schemas.microsoft.com/office/drawing/2014/main" id="{2DDC84E9-07EB-6567-22A1-98025C0FE7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" t="5621" r="10293" b="8715"/>
          <a:stretch/>
        </p:blipFill>
        <p:spPr bwMode="auto">
          <a:xfrm>
            <a:off x="1294411" y="20782"/>
            <a:ext cx="9009711" cy="372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Діаграма відповідей у Формах. Назва запитання: Ваша дитина вважає освітнє середовище вільним від будь-яких форм насильства?. Кількість відповідей: 37 відповідей.">
            <a:extLst>
              <a:ext uri="{FF2B5EF4-FFF2-40B4-BE49-F238E27FC236}">
                <a16:creationId xmlns:a16="http://schemas.microsoft.com/office/drawing/2014/main" id="{10D6F8C8-1FF6-41A4-5DD8-8776B9DEF4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08"/>
          <a:stretch/>
        </p:blipFill>
        <p:spPr bwMode="auto">
          <a:xfrm>
            <a:off x="0" y="3778992"/>
            <a:ext cx="6410707" cy="298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Діаграма відповідей у Формах. Назва запитання: Чи проводиться у закладі позашкільної  освіти робота з батьками? &#10;. Кількість відповідей: 37 відповідей.">
            <a:extLst>
              <a:ext uri="{FF2B5EF4-FFF2-40B4-BE49-F238E27FC236}">
                <a16:creationId xmlns:a16="http://schemas.microsoft.com/office/drawing/2014/main" id="{D0BA4556-9CB3-C0E9-650A-941E23FDEA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63"/>
          <a:stretch/>
        </p:blipFill>
        <p:spPr bwMode="auto">
          <a:xfrm>
            <a:off x="6745184" y="3778992"/>
            <a:ext cx="5446816" cy="302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5205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Діаграма відповідей у Формах. Назва запитання: У який спосіб Ви отримуєте інформацію про діяльність закладу?&#10;. Кількість відповідей: 37 відповідей.">
            <a:extLst>
              <a:ext uri="{FF2B5EF4-FFF2-40B4-BE49-F238E27FC236}">
                <a16:creationId xmlns:a16="http://schemas.microsoft.com/office/drawing/2014/main" id="{44D2DCF6-1D04-7694-CE70-F812493F9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4" y="2240271"/>
            <a:ext cx="9201453" cy="437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C8AB3E-66C3-A891-7D29-BA9FF97F2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4" y="443345"/>
            <a:ext cx="8596668" cy="1796926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 2018 року у соціальній мережі активно функціонує група - КЗ Погребищенський Центр дитячої та юнацької творчості, де у повній мірі висвітлюється діяльність закладу позашкільної освіти. </a:t>
            </a:r>
          </a:p>
        </p:txBody>
      </p:sp>
    </p:spTree>
    <p:extLst>
      <p:ext uri="{BB962C8B-B14F-4D97-AF65-F5344CB8AC3E}">
        <p14:creationId xmlns:p14="http://schemas.microsoft.com/office/powerpoint/2010/main" val="33730672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Діаграма відповідей у Формах. Назва запитання: Чи відбувається в закладі співпраця з іншими закладами освіти, громадськими організаціями, науковими, культурно-просвітницькими, фізкультурно-оздоровчими  установами? &#10;. Кількість відповідей: 37 відповідей.">
            <a:extLst>
              <a:ext uri="{FF2B5EF4-FFF2-40B4-BE49-F238E27FC236}">
                <a16:creationId xmlns:a16="http://schemas.microsoft.com/office/drawing/2014/main" id="{295C1A2A-6A8A-F5DC-4471-CCE06E313F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" r="2986"/>
          <a:stretch/>
        </p:blipFill>
        <p:spPr bwMode="auto">
          <a:xfrm>
            <a:off x="511080" y="944088"/>
            <a:ext cx="10417630" cy="496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2879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543EF1-6B44-3859-A46D-722262769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44385"/>
            <a:ext cx="8596668" cy="621079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За результатами </a:t>
            </a:r>
            <a:r>
              <a:rPr lang="ru-RU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аналізу</a:t>
            </a:r>
            <a:r>
              <a:rPr lang="ru-RU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анкетування</a:t>
            </a:r>
            <a:r>
              <a:rPr lang="ru-RU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батьків </a:t>
            </a:r>
            <a:r>
              <a:rPr lang="ru-RU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можна</a:t>
            </a:r>
            <a:r>
              <a:rPr lang="ru-RU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зробити</a:t>
            </a:r>
            <a:r>
              <a:rPr lang="ru-RU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такі</a:t>
            </a:r>
            <a:r>
              <a:rPr lang="ru-RU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висновки</a:t>
            </a:r>
            <a:r>
              <a:rPr lang="ru-RU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:</a:t>
            </a:r>
            <a:b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-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спілкування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з батьками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здобувачів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освіти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відбувається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активно та  у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різних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формах: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індивідуальне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спілкування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з батьками,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батьківські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збори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;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консультації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для батьків;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- у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закладі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активно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працює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батьківський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комітет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та клуб для батьків «Родина»,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які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забезпечують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ефективну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взаємодію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батьків,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дітей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та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педагогічного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колективу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;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-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89,2 % батьків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повністю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задоволені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організацією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освітнього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процесу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у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закладі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переважно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задоволені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– 10,8 % батьків; 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- батьки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зацікавлені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у тому,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щоб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їхні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діти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відвідували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гуртки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та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всебічно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підтримують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діяльність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закладу;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-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керівництво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закладу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освіти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доступне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для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спілкування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з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усіма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учасниками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освітнього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процесу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(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поспілкуватися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з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керівництвом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і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досягти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взаєморозуміння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вдається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91,9 % батьків)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- батьки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здобувачів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освіти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є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активними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учасниками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спільноти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закладу у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соціальній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мережі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та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комунікують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з педагогами як офлайн, так і онлайн,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обираючи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зручну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для себе форму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спілкування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. 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</a:br>
            <a:endParaRPr lang="uk-UA" sz="24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711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D17248-1309-3BB1-5914-58E352457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451" y="134586"/>
            <a:ext cx="8596668" cy="6503719"/>
          </a:xfrm>
        </p:spPr>
        <p:txBody>
          <a:bodyPr>
            <a:normAutofit/>
          </a:bodyPr>
          <a:lstStyle/>
          <a:p>
            <a:pPr algn="ctr"/>
            <a:r>
              <a:rPr lang="uk-UA" sz="8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Звіт </a:t>
            </a:r>
            <a:br>
              <a:rPr lang="uk-UA" sz="8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8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результатами </a:t>
            </a:r>
            <a:br>
              <a:rPr lang="uk-UA" sz="8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80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самооцінювання</a:t>
            </a:r>
            <a:br>
              <a:rPr lang="uk-UA" sz="8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uk-UA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5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(педагогічні працівники)</a:t>
            </a:r>
            <a:br>
              <a:rPr lang="uk-UA" sz="5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uk-UA" sz="5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2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січень 2023 р.</a:t>
            </a:r>
          </a:p>
        </p:txBody>
      </p:sp>
    </p:spTree>
    <p:extLst>
      <p:ext uri="{BB962C8B-B14F-4D97-AF65-F5344CB8AC3E}">
        <p14:creationId xmlns:p14="http://schemas.microsoft.com/office/powerpoint/2010/main" val="2613579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DB0C05-B946-E8F8-5C47-AECDCC71B75D}"/>
              </a:ext>
            </a:extLst>
          </p:cNvPr>
          <p:cNvSpPr txBox="1"/>
          <p:nvPr/>
        </p:nvSpPr>
        <p:spPr>
          <a:xfrm>
            <a:off x="795647" y="451223"/>
            <a:ext cx="8969242" cy="6032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600" dirty="0">
                <a:latin typeface="Franklin Gothic Medium" panose="020B0603020102020204" pitchFamily="34" charset="0"/>
              </a:rPr>
              <a:t>Станом на 2022-2023 </a:t>
            </a:r>
            <a:r>
              <a:rPr lang="uk-UA" sz="3600" dirty="0" err="1">
                <a:latin typeface="Franklin Gothic Medium" panose="020B0603020102020204" pitchFamily="34" charset="0"/>
              </a:rPr>
              <a:t>н.р</a:t>
            </a:r>
            <a:r>
              <a:rPr lang="uk-UA" sz="3600" dirty="0">
                <a:latin typeface="Franklin Gothic Medium" panose="020B0603020102020204" pitchFamily="34" charset="0"/>
              </a:rPr>
              <a:t>.,  </a:t>
            </a:r>
          </a:p>
          <a:p>
            <a:pPr algn="ctr"/>
            <a:r>
              <a:rPr lang="uk-UA" sz="3600" dirty="0">
                <a:latin typeface="Franklin Gothic Medium" panose="020B0603020102020204" pitchFamily="34" charset="0"/>
              </a:rPr>
              <a:t>у закладі працює </a:t>
            </a:r>
          </a:p>
          <a:p>
            <a:pPr algn="ctr"/>
            <a:r>
              <a:rPr lang="uk-UA" sz="3600" dirty="0">
                <a:latin typeface="Franklin Gothic Medium" panose="020B0603020102020204" pitchFamily="34" charset="0"/>
              </a:rPr>
              <a:t>10 педагогічних працівників: </a:t>
            </a:r>
          </a:p>
          <a:p>
            <a:pPr algn="ctr"/>
            <a:r>
              <a:rPr lang="uk-UA" sz="3600" dirty="0">
                <a:latin typeface="Franklin Gothic Medium" panose="020B0603020102020204" pitchFamily="34" charset="0"/>
              </a:rPr>
              <a:t> з них 5 - основних, </a:t>
            </a:r>
          </a:p>
          <a:p>
            <a:pPr algn="ctr"/>
            <a:r>
              <a:rPr lang="uk-UA" sz="3600" dirty="0">
                <a:latin typeface="Franklin Gothic Medium" panose="020B0603020102020204" pitchFamily="34" charset="0"/>
              </a:rPr>
              <a:t>та 5 сумісників, які працюють на базі закладів освіти Погребищенської громади.</a:t>
            </a:r>
          </a:p>
          <a:p>
            <a:pPr algn="ctr"/>
            <a:endParaRPr lang="uk-UA" sz="3200" dirty="0">
              <a:latin typeface="Franklin Gothic Medium" panose="020B0603020102020204" pitchFamily="34" charset="0"/>
            </a:endParaRPr>
          </a:p>
          <a:p>
            <a:pPr algn="ctr"/>
            <a:r>
              <a:rPr lang="uk-UA" sz="2400" dirty="0">
                <a:latin typeface="Franklin Gothic Medium" panose="020B0603020102020204" pitchFamily="34" charset="0"/>
              </a:rPr>
              <a:t>В анкетуванні взяли участь 10 педагогічних працівників, що становить 100 %. </a:t>
            </a:r>
          </a:p>
          <a:p>
            <a:pPr algn="ctr"/>
            <a:endParaRPr lang="uk-UA" sz="2400" dirty="0">
              <a:latin typeface="Franklin Gothic Medium" panose="020B0603020102020204" pitchFamily="34" charset="0"/>
            </a:endParaRPr>
          </a:p>
          <a:p>
            <a:pPr algn="ctr"/>
            <a:r>
              <a:rPr lang="uk-UA" sz="2200" dirty="0">
                <a:latin typeface="Franklin Gothic Medium" panose="020B0603020102020204" pitchFamily="34" charset="0"/>
              </a:rPr>
              <a:t>Важливо врахувати те, що педагоги, які працюють за суміщенням, на деякі питання відповідали орієнтуючись на той заклад, у якому безпосередньо проводять заняття гуртків. </a:t>
            </a:r>
          </a:p>
        </p:txBody>
      </p:sp>
    </p:spTree>
    <p:extLst>
      <p:ext uri="{BB962C8B-B14F-4D97-AF65-F5344CB8AC3E}">
        <p14:creationId xmlns:p14="http://schemas.microsoft.com/office/powerpoint/2010/main" val="4078793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6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іаграма відповідей у Формах. Назва запитання: Психологічний клімат закладу сприяє співпраці педагогів?. Кількість відповідей: 10 відповідей.">
            <a:extLst>
              <a:ext uri="{FF2B5EF4-FFF2-40B4-BE49-F238E27FC236}">
                <a16:creationId xmlns:a16="http://schemas.microsoft.com/office/drawing/2014/main" id="{0439ADCD-6EBC-3FE9-F203-3645D8F831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" r="5555" b="7048"/>
          <a:stretch/>
        </p:blipFill>
        <p:spPr bwMode="auto">
          <a:xfrm>
            <a:off x="463581" y="2119487"/>
            <a:ext cx="11264837" cy="47385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52F74FE-1658-D6A9-8A66-18A66694E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244" y="121354"/>
            <a:ext cx="8522373" cy="2020711"/>
          </a:xfrm>
        </p:spPr>
        <p:txBody>
          <a:bodyPr>
            <a:normAutofit/>
          </a:bodyPr>
          <a:lstStyle/>
          <a:p>
            <a:pPr algn="ctr"/>
            <a:r>
              <a:rPr lang="uk-UA" dirty="0">
                <a:solidFill>
                  <a:srgbClr val="006600"/>
                </a:solidFill>
                <a:latin typeface="Bahnschrift SemiBold" panose="020B0502040204020203" pitchFamily="34" charset="0"/>
              </a:rPr>
              <a:t>Опрацювавши відповіді педагогів </a:t>
            </a:r>
            <a:br>
              <a:rPr lang="uk-UA" dirty="0">
                <a:solidFill>
                  <a:srgbClr val="006600"/>
                </a:solidFill>
                <a:latin typeface="Bahnschrift SemiBold" panose="020B0502040204020203" pitchFamily="34" charset="0"/>
              </a:rPr>
            </a:br>
            <a:r>
              <a:rPr lang="uk-UA" dirty="0">
                <a:solidFill>
                  <a:srgbClr val="006600"/>
                </a:solidFill>
                <a:latin typeface="Bahnschrift SemiBold" panose="020B0502040204020203" pitchFamily="34" charset="0"/>
              </a:rPr>
              <a:t>у анонімному анкетуванні, </a:t>
            </a:r>
            <a:br>
              <a:rPr lang="uk-UA" dirty="0">
                <a:solidFill>
                  <a:srgbClr val="006600"/>
                </a:solidFill>
                <a:latin typeface="Bahnschrift SemiBold" panose="020B0502040204020203" pitchFamily="34" charset="0"/>
              </a:rPr>
            </a:br>
            <a:r>
              <a:rPr lang="uk-UA" dirty="0">
                <a:solidFill>
                  <a:srgbClr val="006600"/>
                </a:solidFill>
                <a:latin typeface="Bahnschrift SemiBold" panose="020B0502040204020203" pitchFamily="34" charset="0"/>
              </a:rPr>
              <a:t>отримали такі результати:</a:t>
            </a:r>
          </a:p>
        </p:txBody>
      </p:sp>
    </p:spTree>
    <p:extLst>
      <p:ext uri="{BB962C8B-B14F-4D97-AF65-F5344CB8AC3E}">
        <p14:creationId xmlns:p14="http://schemas.microsoft.com/office/powerpoint/2010/main" val="3330615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Діаграма відповідей у Формах. Назва запитання: Ви задоволені матеріальними та моральними заходами до працівників, які є у закладі освіти?. Кількість відповідей: 10 відповідей.">
            <a:extLst>
              <a:ext uri="{FF2B5EF4-FFF2-40B4-BE49-F238E27FC236}">
                <a16:creationId xmlns:a16="http://schemas.microsoft.com/office/drawing/2014/main" id="{7FF29492-0103-D3EC-2595-4E1685439A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5148" r="6019" b="8285"/>
          <a:stretch/>
        </p:blipFill>
        <p:spPr bwMode="auto">
          <a:xfrm>
            <a:off x="3172178" y="3360937"/>
            <a:ext cx="8119193" cy="34914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Діаграма відповідей у Формах. Назва запитання: Ви задоволені умовами праці у закладі?. Кількість відповідей: 10 відповідей.">
            <a:extLst>
              <a:ext uri="{FF2B5EF4-FFF2-40B4-BE49-F238E27FC236}">
                <a16:creationId xmlns:a16="http://schemas.microsoft.com/office/drawing/2014/main" id="{4B0D24C0-0DBA-297E-FA27-5679A916FD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" t="5392" r="9908" b="6351"/>
          <a:stretch/>
        </p:blipFill>
        <p:spPr bwMode="auto">
          <a:xfrm>
            <a:off x="0" y="0"/>
            <a:ext cx="7995844" cy="33609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296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Діаграма відповідей у Формах. Назва запитання: Виберіть твердження, з якими Ви погоджуєтеся. Кількість відповідей: 10 відповідей.">
            <a:extLst>
              <a:ext uri="{FF2B5EF4-FFF2-40B4-BE49-F238E27FC236}">
                <a16:creationId xmlns:a16="http://schemas.microsoft.com/office/drawing/2014/main" id="{7BF94C91-744C-E4AB-8B9D-E6A27A8EB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37" y="473782"/>
            <a:ext cx="11470326" cy="54528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914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Діаграма відповідей у Формах. Назва запитання: Гурток, у якому Ви викладаєте,  забезпечений наочними посібниками відповідно до освітньої та навчальних програм?. Кількість відповідей: 10 відповідей.">
            <a:extLst>
              <a:ext uri="{FF2B5EF4-FFF2-40B4-BE49-F238E27FC236}">
                <a16:creationId xmlns:a16="http://schemas.microsoft.com/office/drawing/2014/main" id="{9D126F24-D98A-3FED-2C4E-F9A6111F86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23"/>
          <a:stretch/>
        </p:blipFill>
        <p:spPr bwMode="auto">
          <a:xfrm>
            <a:off x="316088" y="987669"/>
            <a:ext cx="7117695" cy="30109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Діаграма відповідей у Формах. Назва запитання: Гурток, у якому Ви викладаєте,  забезпечений технічними засобами навчання відповідно до освітньої та навчальних програм?&#10;. Кількість відповідей: 10 відповідей.">
            <a:extLst>
              <a:ext uri="{FF2B5EF4-FFF2-40B4-BE49-F238E27FC236}">
                <a16:creationId xmlns:a16="http://schemas.microsoft.com/office/drawing/2014/main" id="{41FB0503-49EE-017F-87CE-7EC2C7BDF1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" t="7093" b="8721"/>
          <a:stretch/>
        </p:blipFill>
        <p:spPr bwMode="auto">
          <a:xfrm>
            <a:off x="4989688" y="3341511"/>
            <a:ext cx="7078135" cy="275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BB39F9-98D4-6E3E-582F-35326DFF9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55" y="76551"/>
            <a:ext cx="9753599" cy="1354667"/>
          </a:xfrm>
        </p:spPr>
        <p:txBody>
          <a:bodyPr>
            <a:noAutofit/>
          </a:bodyPr>
          <a:lstStyle/>
          <a:p>
            <a:r>
              <a:rPr lang="uk-UA" sz="2800" dirty="0">
                <a:solidFill>
                  <a:srgbClr val="006600"/>
                </a:solidFill>
                <a:latin typeface="Arial Narrow" panose="020B0606020202030204" pitchFamily="34" charset="0"/>
              </a:rPr>
              <a:t>На питання технічного та методичного забезпечення, педагоги відповідали враховуючи напрям та специфіку роботи свого гуртка</a:t>
            </a:r>
          </a:p>
        </p:txBody>
      </p:sp>
      <p:pic>
        <p:nvPicPr>
          <p:cNvPr id="13318" name="Picture 6" descr="Діаграма відповідей у Формах. Назва запитання: Ви використовуєте наявне в закладі освіти навчально-методичне забезпечення?. Кількість відповідей: 10 відповідей.">
            <a:extLst>
              <a:ext uri="{FF2B5EF4-FFF2-40B4-BE49-F238E27FC236}">
                <a16:creationId xmlns:a16="http://schemas.microsoft.com/office/drawing/2014/main" id="{BF17B14F-5A14-F59D-D199-229FB5A689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" t="5833" r="12036" b="8772"/>
          <a:stretch/>
        </p:blipFill>
        <p:spPr bwMode="auto">
          <a:xfrm>
            <a:off x="124177" y="4289779"/>
            <a:ext cx="5920929" cy="249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56020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982</TotalTime>
  <Words>650</Words>
  <Application>Microsoft Office PowerPoint</Application>
  <PresentationFormat>Широкий екран</PresentationFormat>
  <Paragraphs>26</Paragraphs>
  <Slides>34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34</vt:i4>
      </vt:variant>
    </vt:vector>
  </HeadingPairs>
  <TitlesOfParts>
    <vt:vector size="42" baseType="lpstr">
      <vt:lpstr>Arial</vt:lpstr>
      <vt:lpstr>Arial Narrow</vt:lpstr>
      <vt:lpstr>Bahnschrift SemiBold</vt:lpstr>
      <vt:lpstr>Franklin Gothic Medium</vt:lpstr>
      <vt:lpstr>Georgia</vt:lpstr>
      <vt:lpstr>Trebuchet MS</vt:lpstr>
      <vt:lpstr>Wingdings 3</vt:lpstr>
      <vt:lpstr>Аспект</vt:lpstr>
      <vt:lpstr>КЗ «Погребищенський Центр дитячої та юнацької творчості»</vt:lpstr>
      <vt:lpstr>Презентація PowerPoint</vt:lpstr>
      <vt:lpstr>Внутрішня система   оцінювання якості освіти включає:</vt:lpstr>
      <vt:lpstr>Звіт  за результатами  самооцінювання  (педагогічні працівники)  січень 2023 р.</vt:lpstr>
      <vt:lpstr>Презентація PowerPoint</vt:lpstr>
      <vt:lpstr>Опрацювавши відповіді педагогів  у анонімному анкетуванні,  отримали такі результати:</vt:lpstr>
      <vt:lpstr>Презентація PowerPoint</vt:lpstr>
      <vt:lpstr>Презентація PowerPoint</vt:lpstr>
      <vt:lpstr>На питання технічного та методичного забезпечення, педагоги відповідали враховуючи напрям та специфіку роботи свого гуртка</vt:lpstr>
      <vt:lpstr>Професійний розвиток та підвищення кваліфікації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Створення безпечного освітнього простору</vt:lpstr>
      <vt:lpstr>Самоврядування</vt:lpstr>
      <vt:lpstr>КЗ «Погребищенський Центр дитячої та юнацької творчості»  активно та результативно співпрацює з іншими закладами </vt:lpstr>
      <vt:lpstr>Внутрішня система  забезпечення якості освіти</vt:lpstr>
      <vt:lpstr>За результатами аналізу анкетування педагогів можна зробити такі висновки: - психологічний клімат та методична робота з педагогічними кадрами сприяє їх ефективній роботі та успішному  саморозвитку; - створені оптимальні умови для постійного підвищення кваліфікації та атестації педагогічних працівників; - безпекові норми праці  у закладі ретельно дотримуються; - серед найбільш поширених серед педагогів закладу електронних освітніх ресурсів є: хмарне середовище, гугл міт, гугл форми, вайбер, фейсбук, всеосвіта, НаУрок, класрум та професійні спільноти педагогів у мережі інтернет; - найбільш поширеною формою комунікації з батьками, педагоги визначили індивідуальне спілкування; - питання технічного та матеріального забезпечення, враховуючи напрям та специфіку роботи окремого гуртка потребують доопрацювання.</vt:lpstr>
      <vt:lpstr>Звіт  за результатами  самооцінювання  (батьки здобувачів позашкільної освіти)  лютий 2023 р.</vt:lpstr>
      <vt:lpstr>Найбільш дієвою та продуктивною формою роботи  з батьками у КЗ «Погребищенський Центр дитячої та юнацької творчості» є індивідуальне спілкування,  так як запити, потреби та здібності у їхніх дітей різні. Батьки здобувачів освіти активно спілкуються з керівниками гуртків, приймають участь у організаційно – масових заходах та підтримують всі ініціативи адміністрації  закладу.   Враховуючи побажання та можливості батьків, анкетування процесів самооцінювання освітніх та управлінських процесів проводилося двома способами: онлайн та офлайн. Опрацювавши електронні та паперові анкети, ми отримали такі результати: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З 2018 року у соціальній мережі активно функціонує група - КЗ Погребищенський Центр дитячої та юнацької творчості, де у повній мірі висвітлюється діяльність закладу позашкільної освіти. </vt:lpstr>
      <vt:lpstr>Презентація PowerPoint</vt:lpstr>
      <vt:lpstr>За результатами аналізу анкетування батьків можна зробити такі висновки: - спілкування з батьками здобувачів освіти відбувається активно та  у різних формах: індивідуальне спілкування з батьками, батьківські збори; консультації для батьків; - у закладі активно працює батьківський комітет та клуб для батьків «Родина», які забезпечують ефективну взаємодію батьків, дітей та педагогічного колективу;  - 89,2 % батьків повністю задоволені організацією освітнього процесу у закладі, переважно задоволені – 10,8 % батьків;  - батьки зацікавлені у тому, щоб їхні діти відвідували гуртки та всебічно підтримують діяльність закладу; - керівництво закладу освіти доступне для спілкування з усіма учасниками освітнього процесу (поспілкуватися з керівництвом і досягти взаєморозуміння вдається 91,9 % батьків) - батьки здобувачів освіти є активними учасниками спільноти закладу у соціальній мережі та комунікують з педагогами як офлайн, так і онлайн, обираючи зручну для себе форму спілкування.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КЗ «Погребищенський Центр дитячої та юнацької творчості»</dc:title>
  <dc:creator>User</dc:creator>
  <cp:lastModifiedBy>admin</cp:lastModifiedBy>
  <cp:revision>7</cp:revision>
  <dcterms:created xsi:type="dcterms:W3CDTF">2022-11-14T07:40:15Z</dcterms:created>
  <dcterms:modified xsi:type="dcterms:W3CDTF">2023-11-09T09:22:18Z</dcterms:modified>
</cp:coreProperties>
</file>